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8" r:id="rId2"/>
    <p:sldMasterId id="2147483711" r:id="rId3"/>
    <p:sldMasterId id="2147483723" r:id="rId4"/>
    <p:sldMasterId id="2147483735" r:id="rId5"/>
  </p:sldMasterIdLst>
  <p:sldIdLst>
    <p:sldId id="256" r:id="rId6"/>
    <p:sldId id="270" r:id="rId7"/>
    <p:sldId id="257" r:id="rId8"/>
    <p:sldId id="269" r:id="rId9"/>
    <p:sldId id="259" r:id="rId10"/>
    <p:sldId id="260" r:id="rId11"/>
    <p:sldId id="266" r:id="rId12"/>
    <p:sldId id="261" r:id="rId13"/>
    <p:sldId id="262" r:id="rId14"/>
    <p:sldId id="267" r:id="rId15"/>
    <p:sldId id="264" r:id="rId16"/>
    <p:sldId id="263" r:id="rId17"/>
    <p:sldId id="268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090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589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385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223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866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363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24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536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845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354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2714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7591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45AAF-7073-4F48-B444-668DA74D6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5117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109D7-49E3-46F3-880C-F0478AEFE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2978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BF018-C832-45A4-AE56-40344FBA5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2287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63C35-E287-4613-A38E-4152B12F73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0278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250D7-1B82-4713-A461-A55D37003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001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B413B-ADB2-4568-9356-42385989B8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8546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ECB91-6F5A-4A49-8D92-AE7D9B9D5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4249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4AA20-551E-4933-B060-A3BB356B7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805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9191A-6840-4406-BE9F-C9E909BAD8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4115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16E0F-E532-447F-A521-50164CD39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8585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2EC37-0C84-4906-BB27-95EB6731D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8314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F3985-6123-47DE-8D7C-57AF45BB8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412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04085-8F51-4055-82F4-10749EFE8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877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29022-ED30-4DC8-AEF5-FC9A79C1E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06035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D363B-8261-4B87-91C1-ADD082B878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8509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805BD-F60E-4D17-A847-205B9E03B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796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24816-8A98-4007-9B58-BCA3BC567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6970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2688E-48EB-44CF-8E48-63471DF6B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3867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BF8BE-D6BA-4138-A89A-E259B6905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4426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0E399-0B13-4261-B8FC-1BB5953FE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0565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296D1-A853-4DCF-A8A3-2A71AFF4D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77185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FD423-12D4-4DD6-8400-62D0F1B62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06713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B8BCB-C65C-47EE-9950-BBFBC7BC9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44869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7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34"/>
              <a:ext cx="4299" cy="3373"/>
              <a:chOff x="0" y="7"/>
              <a:chExt cx="5533" cy="4330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7"/>
                <a:ext cx="5470" cy="4330"/>
                <a:chOff x="0" y="7"/>
                <a:chExt cx="5470" cy="4330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9"/>
                  <a:ext cx="2919" cy="2153"/>
                  <a:chOff x="1265" y="817"/>
                  <a:chExt cx="2919" cy="2153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7"/>
                    <a:ext cx="2919" cy="2153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1"/>
                    <a:ext cx="578" cy="407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7"/>
                  <a:ext cx="5470" cy="4330"/>
                  <a:chOff x="0" y="7"/>
                  <a:chExt cx="5470" cy="4330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10"/>
                    <a:ext cx="1260" cy="2313"/>
                    <a:chOff x="3470" y="1538"/>
                    <a:chExt cx="1260" cy="2313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7" y="2241"/>
                      <a:ext cx="1719" cy="31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6" y="3147"/>
                      <a:ext cx="919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0"/>
                    <a:ext cx="2462" cy="1329"/>
                    <a:chOff x="2864" y="2018"/>
                    <a:chExt cx="2462" cy="1329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8"/>
                      <a:ext cx="1813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3"/>
                      <a:ext cx="974" cy="544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0"/>
                    <a:ext cx="2478" cy="1066"/>
                    <a:chOff x="2896" y="1828"/>
                    <a:chExt cx="2478" cy="1066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28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18"/>
                      <a:ext cx="932" cy="47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9"/>
                    <a:ext cx="2472" cy="926"/>
                    <a:chOff x="2924" y="1637"/>
                    <a:chExt cx="2472" cy="926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7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8"/>
                      <a:ext cx="901" cy="52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7"/>
                    <a:ext cx="2341" cy="653"/>
                    <a:chOff x="2958" y="1415"/>
                    <a:chExt cx="2341" cy="653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5"/>
                      <a:ext cx="1544" cy="31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79"/>
                      <a:ext cx="830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39"/>
                    <a:ext cx="2150" cy="344"/>
                    <a:chOff x="2983" y="1267"/>
                    <a:chExt cx="2150" cy="344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8"/>
                      <a:ext cx="1404" cy="22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7"/>
                      <a:ext cx="754" cy="344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9"/>
                    <a:chOff x="2938" y="918"/>
                    <a:chExt cx="1879" cy="429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30"/>
                      <a:ext cx="1233" cy="21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8"/>
                      <a:ext cx="662" cy="34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33"/>
                    <a:ext cx="1256" cy="2318"/>
                    <a:chOff x="637" y="1661"/>
                    <a:chExt cx="1256" cy="2318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5" y="2366"/>
                      <a:ext cx="1723" cy="31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8" y="3271"/>
                      <a:ext cx="927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1" cy="1336"/>
                    <a:chOff x="-5" y="2196"/>
                    <a:chExt cx="2461" cy="1336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2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3" cy="54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78"/>
                    <a:ext cx="2477" cy="1065"/>
                    <a:chOff x="-52" y="2006"/>
                    <a:chExt cx="2477" cy="1065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6"/>
                      <a:ext cx="1736" cy="30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1"/>
                      <a:ext cx="932" cy="48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2"/>
                    <a:ext cx="2472" cy="932"/>
                    <a:chOff x="-74" y="1810"/>
                    <a:chExt cx="2472" cy="932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0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2"/>
                      <a:ext cx="901" cy="53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2"/>
                    <a:ext cx="2339" cy="658"/>
                    <a:chOff x="23" y="1590"/>
                    <a:chExt cx="2339" cy="658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8" y="1590"/>
                      <a:ext cx="154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60"/>
                      <a:ext cx="830" cy="48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5"/>
                    <a:ext cx="2150" cy="347"/>
                    <a:chOff x="189" y="1443"/>
                    <a:chExt cx="2150" cy="347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4"/>
                      <a:ext cx="1404" cy="22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3"/>
                      <a:ext cx="754" cy="34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4"/>
                    <a:ext cx="1879" cy="430"/>
                    <a:chOff x="505" y="1092"/>
                    <a:chExt cx="1879" cy="430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5"/>
                      <a:ext cx="1233" cy="21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2"/>
                      <a:ext cx="662" cy="34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9"/>
                      <a:ext cx="1233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0"/>
                      <a:ext cx="662" cy="33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90"/>
                    <a:ext cx="1767" cy="740"/>
                    <a:chOff x="911" y="590"/>
                    <a:chExt cx="1767" cy="740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6"/>
                      <a:ext cx="1233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90"/>
                      <a:ext cx="662" cy="33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4"/>
                    <a:ext cx="1693" cy="890"/>
                    <a:chOff x="1120" y="304"/>
                    <a:chExt cx="1693" cy="890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80"/>
                      <a:ext cx="1251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4"/>
                      <a:ext cx="672" cy="33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11" y="68"/>
                    <a:ext cx="776" cy="1527"/>
                    <a:chOff x="1637" y="96"/>
                    <a:chExt cx="776" cy="1527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6" y="966"/>
                      <a:ext cx="1099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11" y="222"/>
                      <a:ext cx="589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7" y="7"/>
                    <a:ext cx="637" cy="1534"/>
                    <a:chOff x="1933" y="35"/>
                    <a:chExt cx="637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3" y="932"/>
                      <a:ext cx="1059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7" y="151"/>
                      <a:ext cx="567" cy="33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2"/>
                    <a:ext cx="1846" cy="570"/>
                    <a:chOff x="2822" y="670"/>
                    <a:chExt cx="1846" cy="570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6"/>
                      <a:ext cx="1233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0"/>
                      <a:ext cx="663" cy="34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5"/>
                    <a:ext cx="1783" cy="723"/>
                    <a:chOff x="2683" y="443"/>
                    <a:chExt cx="1783" cy="723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9"/>
                      <a:ext cx="1233" cy="21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3"/>
                      <a:ext cx="663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4" y="950"/>
                    <a:ext cx="1028" cy="14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201" y="196"/>
                    <a:ext cx="548" cy="22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7" y="19"/>
                    <a:ext cx="635" cy="1505"/>
                    <a:chOff x="2803" y="47"/>
                    <a:chExt cx="635" cy="1505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5" y="931"/>
                      <a:ext cx="1059" cy="18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0" y="188"/>
                      <a:ext cx="570" cy="28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11" y="129"/>
                    <a:ext cx="1013" cy="1459"/>
                    <a:chOff x="2937" y="157"/>
                    <a:chExt cx="1013" cy="1459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5" y="904"/>
                      <a:ext cx="1154" cy="27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56"/>
                      <a:ext cx="620" cy="422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7"/>
                    <a:ext cx="241" cy="1442"/>
                    <a:chOff x="2731" y="35"/>
                    <a:chExt cx="241" cy="1442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57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3"/>
                      <a:ext cx="511" cy="13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21" y="1740"/>
                    <a:ext cx="1079" cy="2445"/>
                    <a:chOff x="947" y="1768"/>
                    <a:chExt cx="1079" cy="2445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07" y="2476"/>
                      <a:ext cx="1728" cy="31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31" y="3507"/>
                      <a:ext cx="922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7" y="1896"/>
                    <a:ext cx="767" cy="2387"/>
                    <a:chOff x="1453" y="1924"/>
                    <a:chExt cx="767" cy="2387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67"/>
                      <a:ext cx="1596" cy="31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8" y="3638"/>
                      <a:ext cx="858" cy="48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26" y="1942"/>
                    <a:ext cx="475" cy="2329"/>
                    <a:chOff x="1913" y="1967"/>
                    <a:chExt cx="509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12" y="2674"/>
                      <a:ext cx="1715" cy="30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687" y="3878"/>
                      <a:ext cx="917" cy="46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10" y="1690"/>
                    <a:ext cx="1123" cy="2418"/>
                    <a:chOff x="3336" y="1718"/>
                    <a:chExt cx="1123" cy="2418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30" y="2424"/>
                      <a:ext cx="1723" cy="31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0"/>
                      <a:ext cx="923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4" y="1832"/>
                    <a:ext cx="882" cy="2432"/>
                    <a:chOff x="3180" y="1860"/>
                    <a:chExt cx="882" cy="2432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5" y="2535"/>
                      <a:ext cx="1650" cy="30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7"/>
                      <a:ext cx="883" cy="46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3"/>
                    <a:ext cx="622" cy="2384"/>
                    <a:chOff x="3006" y="1981"/>
                    <a:chExt cx="622" cy="2384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58"/>
                      <a:ext cx="1600" cy="24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5" y="3743"/>
                      <a:ext cx="859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4" y="2074"/>
                    <a:ext cx="402" cy="2219"/>
                    <a:chOff x="2820" y="2102"/>
                    <a:chExt cx="402" cy="2219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10" y="2712"/>
                      <a:ext cx="1467" cy="2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5" y="3734"/>
                      <a:ext cx="788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5" y="2105"/>
                    <a:ext cx="425" cy="2184"/>
                    <a:chOff x="2290" y="2133"/>
                    <a:chExt cx="425" cy="2184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3" y="2757"/>
                      <a:ext cx="1436" cy="188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52" y="3782"/>
                      <a:ext cx="773" cy="29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9"/>
                <a:chOff x="73" y="313"/>
                <a:chExt cx="5460" cy="3669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9"/>
                  <a:chOff x="73" y="313"/>
                  <a:chExt cx="5460" cy="3669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5"/>
                    <a:ext cx="2568" cy="2048"/>
                  </a:xfrm>
                  <a:custGeom>
                    <a:avLst/>
                    <a:gdLst>
                      <a:gd name="T0" fmla="*/ 2568 w 36729"/>
                      <a:gd name="T1" fmla="*/ 991 h 21600"/>
                      <a:gd name="T2" fmla="*/ 0 w 36729"/>
                      <a:gd name="T3" fmla="*/ 1156 h 21600"/>
                      <a:gd name="T4" fmla="*/ 1246 w 36729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3"/>
                    <a:ext cx="2017" cy="2379"/>
                  </a:xfrm>
                  <a:custGeom>
                    <a:avLst/>
                    <a:gdLst>
                      <a:gd name="T0" fmla="*/ 0 w 30473"/>
                      <a:gd name="T1" fmla="*/ 203 h 22305"/>
                      <a:gd name="T2" fmla="*/ 2016 w 30473"/>
                      <a:gd name="T3" fmla="*/ 2379 h 22305"/>
                      <a:gd name="T4" fmla="*/ 587 w 30473"/>
                      <a:gd name="T5" fmla="*/ 2304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79"/>
                    <a:ext cx="1426" cy="2380"/>
                  </a:xfrm>
                  <a:custGeom>
                    <a:avLst/>
                    <a:gdLst>
                      <a:gd name="T0" fmla="*/ 0 w 34812"/>
                      <a:gd name="T1" fmla="*/ 481 h 22305"/>
                      <a:gd name="T2" fmla="*/ 1426 w 34812"/>
                      <a:gd name="T3" fmla="*/ 2380 h 22305"/>
                      <a:gd name="T4" fmla="*/ 541 w 34812"/>
                      <a:gd name="T5" fmla="*/ 2305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5"/>
                  </a:xfrm>
                  <a:custGeom>
                    <a:avLst/>
                    <a:gdLst>
                      <a:gd name="T0" fmla="*/ 0 w 36830"/>
                      <a:gd name="T1" fmla="*/ 672 h 22305"/>
                      <a:gd name="T2" fmla="*/ 2540 w 36830"/>
                      <a:gd name="T3" fmla="*/ 2385 h 22305"/>
                      <a:gd name="T4" fmla="*/ 1051 w 36830"/>
                      <a:gd name="T5" fmla="*/ 231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4"/>
                  </a:xfrm>
                  <a:custGeom>
                    <a:avLst/>
                    <a:gdLst>
                      <a:gd name="T0" fmla="*/ 0 w 31881"/>
                      <a:gd name="T1" fmla="*/ 1068 h 21600"/>
                      <a:gd name="T2" fmla="*/ 1851 w 31881"/>
                      <a:gd name="T3" fmla="*/ 518 h 21600"/>
                      <a:gd name="T4" fmla="*/ 1058 w 31881"/>
                      <a:gd name="T5" fmla="*/ 2304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2"/>
                    <a:ext cx="763" cy="2304"/>
                  </a:xfrm>
                  <a:custGeom>
                    <a:avLst/>
                    <a:gdLst>
                      <a:gd name="T0" fmla="*/ 0 w 31146"/>
                      <a:gd name="T1" fmla="*/ 481 h 21600"/>
                      <a:gd name="T2" fmla="*/ 763 w 31146"/>
                      <a:gd name="T3" fmla="*/ 1020 h 21600"/>
                      <a:gd name="T4" fmla="*/ 324 w 31146"/>
                      <a:gd name="T5" fmla="*/ 2304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7"/>
                    <a:ext cx="418" cy="1520"/>
                  </a:xfrm>
                  <a:custGeom>
                    <a:avLst/>
                    <a:gdLst>
                      <a:gd name="T0" fmla="*/ 0 w 776"/>
                      <a:gd name="T1" fmla="*/ 64 h 2368"/>
                      <a:gd name="T2" fmla="*/ 240 w 776"/>
                      <a:gd name="T3" fmla="*/ 16 h 2368"/>
                      <a:gd name="T4" fmla="*/ 96 w 776"/>
                      <a:gd name="T5" fmla="*/ 160 h 2368"/>
                      <a:gd name="T6" fmla="*/ 336 w 776"/>
                      <a:gd name="T7" fmla="*/ 160 h 2368"/>
                      <a:gd name="T8" fmla="*/ 192 w 776"/>
                      <a:gd name="T9" fmla="*/ 304 h 2368"/>
                      <a:gd name="T10" fmla="*/ 384 w 776"/>
                      <a:gd name="T11" fmla="*/ 352 h 2368"/>
                      <a:gd name="T12" fmla="*/ 288 w 776"/>
                      <a:gd name="T13" fmla="*/ 448 h 2368"/>
                      <a:gd name="T14" fmla="*/ 480 w 776"/>
                      <a:gd name="T15" fmla="*/ 496 h 2368"/>
                      <a:gd name="T16" fmla="*/ 384 w 776"/>
                      <a:gd name="T17" fmla="*/ 592 h 2368"/>
                      <a:gd name="T18" fmla="*/ 528 w 776"/>
                      <a:gd name="T19" fmla="*/ 640 h 2368"/>
                      <a:gd name="T20" fmla="*/ 480 w 776"/>
                      <a:gd name="T21" fmla="*/ 736 h 2368"/>
                      <a:gd name="T22" fmla="*/ 576 w 776"/>
                      <a:gd name="T23" fmla="*/ 832 h 2368"/>
                      <a:gd name="T24" fmla="*/ 576 w 776"/>
                      <a:gd name="T25" fmla="*/ 928 h 2368"/>
                      <a:gd name="T26" fmla="*/ 672 w 776"/>
                      <a:gd name="T27" fmla="*/ 1072 h 2368"/>
                      <a:gd name="T28" fmla="*/ 624 w 776"/>
                      <a:gd name="T29" fmla="*/ 1216 h 2368"/>
                      <a:gd name="T30" fmla="*/ 720 w 776"/>
                      <a:gd name="T31" fmla="*/ 1312 h 2368"/>
                      <a:gd name="T32" fmla="*/ 672 w 776"/>
                      <a:gd name="T33" fmla="*/ 1456 h 2368"/>
                      <a:gd name="T34" fmla="*/ 720 w 776"/>
                      <a:gd name="T35" fmla="*/ 1600 h 2368"/>
                      <a:gd name="T36" fmla="*/ 672 w 776"/>
                      <a:gd name="T37" fmla="*/ 1696 h 2368"/>
                      <a:gd name="T38" fmla="*/ 768 w 776"/>
                      <a:gd name="T39" fmla="*/ 1840 h 2368"/>
                      <a:gd name="T40" fmla="*/ 720 w 776"/>
                      <a:gd name="T41" fmla="*/ 1984 h 2368"/>
                      <a:gd name="T42" fmla="*/ 768 w 776"/>
                      <a:gd name="T43" fmla="*/ 2176 h 2368"/>
                      <a:gd name="T44" fmla="*/ 720 w 776"/>
                      <a:gd name="T45" fmla="*/ 2224 h 2368"/>
                      <a:gd name="T46" fmla="*/ 768 w 776"/>
                      <a:gd name="T47" fmla="*/ 2368 h 23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-1346631">
                  <a:off x="3279" y="1531"/>
                  <a:ext cx="443" cy="838"/>
                </a:xfrm>
                <a:custGeom>
                  <a:avLst/>
                  <a:gdLst>
                    <a:gd name="T0" fmla="*/ 0 w 776"/>
                    <a:gd name="T1" fmla="*/ 64 h 2368"/>
                    <a:gd name="T2" fmla="*/ 240 w 776"/>
                    <a:gd name="T3" fmla="*/ 16 h 2368"/>
                    <a:gd name="T4" fmla="*/ 96 w 776"/>
                    <a:gd name="T5" fmla="*/ 160 h 2368"/>
                    <a:gd name="T6" fmla="*/ 336 w 776"/>
                    <a:gd name="T7" fmla="*/ 160 h 2368"/>
                    <a:gd name="T8" fmla="*/ 192 w 776"/>
                    <a:gd name="T9" fmla="*/ 304 h 2368"/>
                    <a:gd name="T10" fmla="*/ 384 w 776"/>
                    <a:gd name="T11" fmla="*/ 352 h 2368"/>
                    <a:gd name="T12" fmla="*/ 288 w 776"/>
                    <a:gd name="T13" fmla="*/ 448 h 2368"/>
                    <a:gd name="T14" fmla="*/ 480 w 776"/>
                    <a:gd name="T15" fmla="*/ 496 h 2368"/>
                    <a:gd name="T16" fmla="*/ 384 w 776"/>
                    <a:gd name="T17" fmla="*/ 592 h 2368"/>
                    <a:gd name="T18" fmla="*/ 528 w 776"/>
                    <a:gd name="T19" fmla="*/ 640 h 2368"/>
                    <a:gd name="T20" fmla="*/ 480 w 776"/>
                    <a:gd name="T21" fmla="*/ 736 h 2368"/>
                    <a:gd name="T22" fmla="*/ 576 w 776"/>
                    <a:gd name="T23" fmla="*/ 832 h 2368"/>
                    <a:gd name="T24" fmla="*/ 576 w 776"/>
                    <a:gd name="T25" fmla="*/ 928 h 2368"/>
                    <a:gd name="T26" fmla="*/ 672 w 776"/>
                    <a:gd name="T27" fmla="*/ 1072 h 2368"/>
                    <a:gd name="T28" fmla="*/ 624 w 776"/>
                    <a:gd name="T29" fmla="*/ 1216 h 2368"/>
                    <a:gd name="T30" fmla="*/ 720 w 776"/>
                    <a:gd name="T31" fmla="*/ 1312 h 2368"/>
                    <a:gd name="T32" fmla="*/ 672 w 776"/>
                    <a:gd name="T33" fmla="*/ 1456 h 2368"/>
                    <a:gd name="T34" fmla="*/ 720 w 776"/>
                    <a:gd name="T35" fmla="*/ 1600 h 2368"/>
                    <a:gd name="T36" fmla="*/ 672 w 776"/>
                    <a:gd name="T37" fmla="*/ 1696 h 2368"/>
                    <a:gd name="T38" fmla="*/ 768 w 776"/>
                    <a:gd name="T39" fmla="*/ 1840 h 2368"/>
                    <a:gd name="T40" fmla="*/ 720 w 776"/>
                    <a:gd name="T41" fmla="*/ 1984 h 2368"/>
                    <a:gd name="T42" fmla="*/ 768 w 776"/>
                    <a:gd name="T43" fmla="*/ 2176 h 2368"/>
                    <a:gd name="T44" fmla="*/ 720 w 776"/>
                    <a:gd name="T45" fmla="*/ 2224 h 2368"/>
                    <a:gd name="T46" fmla="*/ 768 w 776"/>
                    <a:gd name="T47" fmla="*/ 2368 h 236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530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T0" fmla="*/ 537 w 21600"/>
                  <a:gd name="T1" fmla="*/ 0 h 21602"/>
                  <a:gd name="T2" fmla="*/ 2121 w 21600"/>
                  <a:gd name="T3" fmla="*/ 2304 h 21602"/>
                  <a:gd name="T4" fmla="*/ 0 w 21600"/>
                  <a:gd name="T5" fmla="*/ 2229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T0" fmla="*/ 0 w 28940"/>
                  <a:gd name="T1" fmla="*/ 137 h 22305"/>
                  <a:gd name="T2" fmla="*/ 1244 w 28940"/>
                  <a:gd name="T3" fmla="*/ 2379 h 22305"/>
                  <a:gd name="T4" fmla="*/ 316 w 28940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T0" fmla="*/ 0 w 34455"/>
                  <a:gd name="T1" fmla="*/ 452 h 22305"/>
                  <a:gd name="T2" fmla="*/ 2375 w 34455"/>
                  <a:gd name="T3" fmla="*/ 2379 h 22305"/>
                  <a:gd name="T4" fmla="*/ 886 w 34455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T0" fmla="*/ 0 w 34812"/>
                  <a:gd name="T1" fmla="*/ 481 h 22305"/>
                  <a:gd name="T2" fmla="*/ 381 w 34812"/>
                  <a:gd name="T3" fmla="*/ 2379 h 22305"/>
                  <a:gd name="T4" fmla="*/ 145 w 34812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T0" fmla="*/ 0 w 34812"/>
                  <a:gd name="T1" fmla="*/ 481 h 22305"/>
                  <a:gd name="T2" fmla="*/ 1004 w 34812"/>
                  <a:gd name="T3" fmla="*/ 2379 h 22305"/>
                  <a:gd name="T4" fmla="*/ 381 w 34812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0" cy="83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4951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4952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25A36-34C3-482A-A3E5-BAB0AC4B8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611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0EFB6-D234-45C5-9F86-127B7B0B0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59554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8305D-EE7A-4753-81FD-91FCF746D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97211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618F5-2778-4C0D-A162-8B967DFBD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68816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9D0D-619F-4944-B276-7810A1145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70998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EB2EE-8BD3-43A9-9D76-E4AA97988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14372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02D5D-AFD8-4638-BDD7-A451339E3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0834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D9FF-DD3A-4A65-9369-ADCA9D122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58939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E20C6C-7731-4684-B96D-178DE5251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07132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1F837-870A-4208-9AC3-2781485E1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79222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DFDDD-41DE-4382-8695-062282F71A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11648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20089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98632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36811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52517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461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19560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0132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83870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58169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40177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110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7575D1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47FFD1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6D1D48DA-7DFE-498F-BFCE-46C20A5EA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666666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13E7F6CC-A946-41E8-82A3-BFC247DFD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09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0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10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122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3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4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110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1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2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11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114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5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6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7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8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9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0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1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097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8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8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8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087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08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089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0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89" y="291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1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99" y="141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2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3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38" y="856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4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65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5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6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88" y="101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308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FFED68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4104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4236" name="Oval 4"/>
              <p:cNvSpPr>
                <a:spLocks noChangeArrowheads="1"/>
              </p:cNvSpPr>
              <p:nvPr/>
            </p:nvSpPr>
            <p:spPr bwMode="hidden">
              <a:xfrm>
                <a:off x="3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37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4105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4234" name="Oval 7"/>
              <p:cNvSpPr>
                <a:spLocks noChangeArrowheads="1"/>
              </p:cNvSpPr>
              <p:nvPr/>
            </p:nvSpPr>
            <p:spPr bwMode="hidden">
              <a:xfrm>
                <a:off x="-3" y="3"/>
                <a:ext cx="771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35" name="Oval 8"/>
              <p:cNvSpPr>
                <a:spLocks noChangeArrowheads="1"/>
              </p:cNvSpPr>
              <p:nvPr/>
            </p:nvSpPr>
            <p:spPr bwMode="hidden">
              <a:xfrm>
                <a:off x="276" y="254"/>
                <a:ext cx="186" cy="10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4106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4232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33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4107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4108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4230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4231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109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4132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4228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78" y="2236"/>
                    <a:ext cx="1699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9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79" y="3089"/>
                    <a:ext cx="801" cy="48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3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4226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7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4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4224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5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5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4222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07" y="1616"/>
                    <a:ext cx="1680" cy="34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3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88" y="2030"/>
                    <a:ext cx="891" cy="51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6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4220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1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4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7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4218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9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49"/>
                    <a:ext cx="755" cy="36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8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4216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812" y="1128"/>
                    <a:ext cx="1336" cy="20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7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48" y="918"/>
                    <a:ext cx="668" cy="33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9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4214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66" y="2351"/>
                    <a:ext cx="1726" cy="29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5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0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4212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797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3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68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1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4210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1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5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2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4208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2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9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1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3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4206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74"/>
                    <a:ext cx="1544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7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4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4204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5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26"/>
                    <a:ext cx="755" cy="36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5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4202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3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6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4200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1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7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4198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79" y="438"/>
                    <a:ext cx="483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28"/>
                    <a:ext cx="260" cy="13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8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4196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7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9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4194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5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0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4192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42" y="915"/>
                    <a:ext cx="1040" cy="21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3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1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4190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05" y="1022"/>
                    <a:ext cx="1229" cy="21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1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47" cy="337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2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4188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27" cy="21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9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46" cy="33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153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504 h 504"/>
                    <a:gd name="T2" fmla="*/ 864 w 2736"/>
                    <a:gd name="T3" fmla="*/ 168 h 504"/>
                    <a:gd name="T4" fmla="*/ 1776 w 2736"/>
                    <a:gd name="T5" fmla="*/ 24 h 504"/>
                    <a:gd name="T6" fmla="*/ 2736 w 2736"/>
                    <a:gd name="T7" fmla="*/ 24 h 504"/>
                    <a:gd name="T8" fmla="*/ 2720 w 2736"/>
                    <a:gd name="T9" fmla="*/ 103 h 504"/>
                    <a:gd name="T10" fmla="*/ 1764 w 2736"/>
                    <a:gd name="T11" fmla="*/ 103 h 504"/>
                    <a:gd name="T12" fmla="*/ 654 w 2736"/>
                    <a:gd name="T13" fmla="*/ 292 h 504"/>
                    <a:gd name="T14" fmla="*/ 0 w 2736"/>
                    <a:gd name="T15" fmla="*/ 504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54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>
                    <a:gd name="T0" fmla="*/ 5 w 1769"/>
                    <a:gd name="T1" fmla="*/ 8 h 791"/>
                    <a:gd name="T2" fmla="*/ 485 w 1769"/>
                    <a:gd name="T3" fmla="*/ 56 h 791"/>
                    <a:gd name="T4" fmla="*/ 1157 w 1769"/>
                    <a:gd name="T5" fmla="*/ 200 h 791"/>
                    <a:gd name="T6" fmla="*/ 1611 w 1769"/>
                    <a:gd name="T7" fmla="*/ 432 h 791"/>
                    <a:gd name="T8" fmla="*/ 1756 w 1769"/>
                    <a:gd name="T9" fmla="*/ 609 h 791"/>
                    <a:gd name="T10" fmla="*/ 1689 w 1769"/>
                    <a:gd name="T11" fmla="*/ 787 h 791"/>
                    <a:gd name="T12" fmla="*/ 1589 w 1769"/>
                    <a:gd name="T13" fmla="*/ 632 h 791"/>
                    <a:gd name="T14" fmla="*/ 1389 w 1769"/>
                    <a:gd name="T15" fmla="*/ 454 h 791"/>
                    <a:gd name="T16" fmla="*/ 1109 w 1769"/>
                    <a:gd name="T17" fmla="*/ 296 h 791"/>
                    <a:gd name="T18" fmla="*/ 581 w 1769"/>
                    <a:gd name="T19" fmla="*/ 152 h 791"/>
                    <a:gd name="T20" fmla="*/ 0 w 1769"/>
                    <a:gd name="T21" fmla="*/ 76 h 791"/>
                    <a:gd name="T22" fmla="*/ 5 w 1769"/>
                    <a:gd name="T23" fmla="*/ 8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4155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4186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71" y="927"/>
                    <a:ext cx="1042" cy="18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7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3" y="180"/>
                    <a:ext cx="566" cy="28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6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4184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5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7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4182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3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8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4180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1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34" y="3395"/>
                    <a:ext cx="907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9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4178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9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91" y="3603"/>
                    <a:ext cx="820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0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4176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299" y="2625"/>
                    <a:ext cx="1722" cy="30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7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649" y="3867"/>
                    <a:ext cx="920" cy="40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1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4174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5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2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4172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26" y="2435"/>
                    <a:ext cx="1609" cy="29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3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489"/>
                    <a:ext cx="885" cy="46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3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4170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44"/>
                    <a:ext cx="1600" cy="24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1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6" y="3625"/>
                    <a:ext cx="851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4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4168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27" y="2677"/>
                    <a:ext cx="1432" cy="2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69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606"/>
                    <a:ext cx="789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5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4166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3" y="2758"/>
                    <a:ext cx="1432" cy="18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67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1" y="3663"/>
                    <a:ext cx="767" cy="294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4110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1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2" cy="900"/>
              </a:xfrm>
              <a:custGeom>
                <a:avLst/>
                <a:gdLst>
                  <a:gd name="T0" fmla="*/ 211 w 21600"/>
                  <a:gd name="T1" fmla="*/ 0 h 21602"/>
                  <a:gd name="T2" fmla="*/ 832 w 21600"/>
                  <a:gd name="T3" fmla="*/ 900 h 21602"/>
                  <a:gd name="T4" fmla="*/ 0 w 21600"/>
                  <a:gd name="T5" fmla="*/ 871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2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T0" fmla="*/ 1007 w 36729"/>
                  <a:gd name="T1" fmla="*/ 388 h 21600"/>
                  <a:gd name="T2" fmla="*/ 0 w 36729"/>
                  <a:gd name="T3" fmla="*/ 453 h 21600"/>
                  <a:gd name="T4" fmla="*/ 489 w 3672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3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5" cy="933"/>
              </a:xfrm>
              <a:custGeom>
                <a:avLst/>
                <a:gdLst>
                  <a:gd name="T0" fmla="*/ 0 w 28940"/>
                  <a:gd name="T1" fmla="*/ 54 h 22305"/>
                  <a:gd name="T2" fmla="*/ 485 w 28940"/>
                  <a:gd name="T3" fmla="*/ 933 h 22305"/>
                  <a:gd name="T4" fmla="*/ 123 w 28940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28"/>
              </a:xfrm>
              <a:custGeom>
                <a:avLst/>
                <a:gdLst>
                  <a:gd name="T0" fmla="*/ 0 w 30473"/>
                  <a:gd name="T1" fmla="*/ 79 h 22305"/>
                  <a:gd name="T2" fmla="*/ 791 w 30473"/>
                  <a:gd name="T3" fmla="*/ 928 h 22305"/>
                  <a:gd name="T4" fmla="*/ 230 w 30473"/>
                  <a:gd name="T5" fmla="*/ 899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5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177 h 22305"/>
                  <a:gd name="T2" fmla="*/ 932 w 34455"/>
                  <a:gd name="T3" fmla="*/ 933 h 22305"/>
                  <a:gd name="T4" fmla="*/ 348 w 34455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6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189 h 22305"/>
                  <a:gd name="T2" fmla="*/ 149 w 34812"/>
                  <a:gd name="T3" fmla="*/ 933 h 22305"/>
                  <a:gd name="T4" fmla="*/ 57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7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T0" fmla="*/ 0 w 34812"/>
                  <a:gd name="T1" fmla="*/ 189 h 22305"/>
                  <a:gd name="T2" fmla="*/ 393 w 34812"/>
                  <a:gd name="T3" fmla="*/ 933 h 22305"/>
                  <a:gd name="T4" fmla="*/ 149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8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8" cy="933"/>
              </a:xfrm>
              <a:custGeom>
                <a:avLst/>
                <a:gdLst>
                  <a:gd name="T0" fmla="*/ 0 w 34812"/>
                  <a:gd name="T1" fmla="*/ 189 h 22305"/>
                  <a:gd name="T2" fmla="*/ 558 w 34812"/>
                  <a:gd name="T3" fmla="*/ 933 h 22305"/>
                  <a:gd name="T4" fmla="*/ 212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9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8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0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1" cy="326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1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263 h 22305"/>
                  <a:gd name="T2" fmla="*/ 996 w 36830"/>
                  <a:gd name="T3" fmla="*/ 933 h 22305"/>
                  <a:gd name="T4" fmla="*/ 412 w 36830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2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899"/>
              </a:xfrm>
              <a:custGeom>
                <a:avLst/>
                <a:gdLst>
                  <a:gd name="T0" fmla="*/ 0 w 31881"/>
                  <a:gd name="T1" fmla="*/ 417 h 21600"/>
                  <a:gd name="T2" fmla="*/ 724 w 31881"/>
                  <a:gd name="T3" fmla="*/ 202 h 21600"/>
                  <a:gd name="T4" fmla="*/ 414 w 31881"/>
                  <a:gd name="T5" fmla="*/ 899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3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7" cy="901"/>
              </a:xfrm>
              <a:custGeom>
                <a:avLst/>
                <a:gdLst>
                  <a:gd name="T0" fmla="*/ 0 w 31146"/>
                  <a:gd name="T1" fmla="*/ 188 h 21600"/>
                  <a:gd name="T2" fmla="*/ 297 w 31146"/>
                  <a:gd name="T3" fmla="*/ 399 h 21600"/>
                  <a:gd name="T4" fmla="*/ 126 w 31146"/>
                  <a:gd name="T5" fmla="*/ 901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4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5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6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7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8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9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5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0" name="Freeform 135"/>
              <p:cNvSpPr>
                <a:spLocks/>
              </p:cNvSpPr>
              <p:nvPr/>
            </p:nvSpPr>
            <p:spPr bwMode="hidden">
              <a:xfrm rot="-1346631">
                <a:off x="4401" y="599"/>
                <a:ext cx="175" cy="32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1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099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00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3931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32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33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EE99568D-89E1-4E61-B7A0-3603A119F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5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3195787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Решение </a:t>
            </a:r>
            <a:r>
              <a:rPr lang="ru-RU" b="1" i="1" dirty="0"/>
              <a:t>ключевых задач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по </a:t>
            </a:r>
            <a:r>
              <a:rPr lang="ru-RU" b="1" i="1" dirty="0"/>
              <a:t>теме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ПИРАМИДА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99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Повторим теорию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5050" y="1050093"/>
            <a:ext cx="5111750" cy="4299026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79512" y="1628800"/>
            <a:ext cx="3394720" cy="4691063"/>
          </a:xfrm>
        </p:spPr>
        <p:txBody>
          <a:bodyPr/>
          <a:lstStyle/>
          <a:p>
            <a:r>
              <a:rPr lang="ru-RU" sz="1800" dirty="0" smtClean="0">
                <a:solidFill>
                  <a:srgbClr val="FF0000"/>
                </a:solidFill>
              </a:rPr>
              <a:t>На каких чертежах изображены:</a:t>
            </a:r>
          </a:p>
          <a:p>
            <a:pPr marL="342900" indent="-342900">
              <a:buAutoNum type="arabicParenR"/>
            </a:pPr>
            <a:r>
              <a:rPr lang="ru-RU" sz="1800" dirty="0" smtClean="0"/>
              <a:t>Призмы</a:t>
            </a:r>
          </a:p>
          <a:p>
            <a:pPr marL="342900" indent="-342900">
              <a:buAutoNum type="arabicParenR"/>
            </a:pPr>
            <a:r>
              <a:rPr lang="ru-RU" sz="1800" dirty="0" smtClean="0"/>
              <a:t>Пирамиды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Назовите</a:t>
            </a:r>
          </a:p>
          <a:p>
            <a:pPr marL="342900" indent="-342900">
              <a:buAutoNum type="arabicParenR"/>
            </a:pPr>
            <a:r>
              <a:rPr lang="ru-RU" sz="1800" dirty="0" smtClean="0"/>
              <a:t>Виды призм</a:t>
            </a:r>
          </a:p>
          <a:p>
            <a:pPr marL="342900" indent="-342900">
              <a:buAutoNum type="arabicParenR"/>
            </a:pPr>
            <a:r>
              <a:rPr lang="ru-RU" sz="1800" dirty="0" smtClean="0"/>
              <a:t>Виды пирамид</a:t>
            </a:r>
          </a:p>
          <a:p>
            <a:pPr marL="342900" indent="-342900">
              <a:buAutoNum type="arabicParenR"/>
            </a:pPr>
            <a:r>
              <a:rPr lang="ru-RU" sz="1800" dirty="0" smtClean="0"/>
              <a:t>Полное название многогранника на чертеже 1</a:t>
            </a:r>
          </a:p>
          <a:p>
            <a:pPr marL="342900" indent="-342900">
              <a:buFontTx/>
              <a:buAutoNum type="arabicParenR"/>
            </a:pPr>
            <a:r>
              <a:rPr lang="ru-RU" sz="1800" dirty="0"/>
              <a:t>Полное название многогранника на чертеже </a:t>
            </a:r>
            <a:r>
              <a:rPr lang="ru-RU" sz="1800" dirty="0" smtClean="0"/>
              <a:t>2</a:t>
            </a:r>
            <a:endParaRPr lang="ru-RU" sz="1800" dirty="0"/>
          </a:p>
          <a:p>
            <a:pPr marL="342900" indent="-342900">
              <a:buFontTx/>
              <a:buAutoNum type="arabicParenR"/>
            </a:pPr>
            <a:r>
              <a:rPr lang="ru-RU" sz="1800" dirty="0"/>
              <a:t>Полное название многогранника на чертеже </a:t>
            </a:r>
            <a:r>
              <a:rPr lang="ru-RU" sz="1800" dirty="0" smtClean="0"/>
              <a:t>3</a:t>
            </a:r>
          </a:p>
          <a:p>
            <a:pPr marL="342900" indent="-342900">
              <a:buFontTx/>
              <a:buAutoNum type="arabicParenR"/>
            </a:pPr>
            <a:r>
              <a:rPr lang="ru-RU" sz="1800" dirty="0"/>
              <a:t>Полное название многогранника на чертеже </a:t>
            </a:r>
            <a:r>
              <a:rPr lang="ru-RU" sz="1800" dirty="0" smtClean="0"/>
              <a:t>4</a:t>
            </a:r>
            <a:endParaRPr lang="ru-RU" sz="1800" dirty="0"/>
          </a:p>
          <a:p>
            <a:pPr marL="342900" indent="-342900">
              <a:buFontTx/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101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2562225"/>
              </p:ext>
            </p:extLst>
          </p:nvPr>
        </p:nvGraphicFramePr>
        <p:xfrm>
          <a:off x="3779912" y="476672"/>
          <a:ext cx="4536503" cy="4421857"/>
        </p:xfrm>
        <a:graphic>
          <a:graphicData uri="http://schemas.openxmlformats.org/presentationml/2006/ole">
            <p:oleObj spid="_x0000_s1033" name="Точечный рисунок" r:id="rId3" imgW="3847619" imgH="2905531" progId="PBrush">
              <p:embed/>
            </p:oleObj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23528" y="764704"/>
            <a:ext cx="3250704" cy="4522514"/>
          </a:xfrm>
        </p:spPr>
        <p:txBody>
          <a:bodyPr/>
          <a:lstStyle/>
          <a:p>
            <a:r>
              <a:rPr lang="ru-RU" dirty="0" smtClean="0"/>
              <a:t>КАК построить высоту пирамиды?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8512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764704"/>
            <a:ext cx="7772400" cy="1362075"/>
          </a:xfrm>
        </p:spPr>
        <p:txBody>
          <a:bodyPr/>
          <a:lstStyle/>
          <a:p>
            <a:pPr algn="ctr"/>
            <a:r>
              <a:rPr lang="ru-RU" sz="3200" dirty="0" smtClean="0"/>
              <a:t>Главный вопрос в задачах с пирамидой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115616" y="4149080"/>
            <a:ext cx="5328592" cy="636091"/>
          </a:xfrm>
        </p:spPr>
        <p:txBody>
          <a:bodyPr/>
          <a:lstStyle/>
          <a:p>
            <a:r>
              <a:rPr lang="ru-RU" sz="5400" b="1" i="1" dirty="0" smtClean="0">
                <a:solidFill>
                  <a:srgbClr val="C00000"/>
                </a:solidFill>
              </a:rPr>
              <a:t>Где находится основание высоты </a:t>
            </a:r>
            <a:r>
              <a:rPr lang="ru-RU" sz="5400" dirty="0" smtClean="0">
                <a:solidFill>
                  <a:srgbClr val="C00000"/>
                </a:solidFill>
              </a:rPr>
              <a:t>?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248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164219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Если в </a:t>
            </a:r>
            <a:r>
              <a:rPr lang="ru-RU" dirty="0" smtClean="0"/>
              <a:t>пирамиде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/>
              <a:t>д</a:t>
            </a:r>
            <a:r>
              <a:rPr lang="ru-RU" b="1" i="1" dirty="0"/>
              <a:t>ва боковых ребра равны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0" y="1351309"/>
            <a:ext cx="3898776" cy="4525963"/>
          </a:xfrm>
        </p:spPr>
        <p:txBody>
          <a:bodyPr>
            <a:normAutofit fontScale="92500"/>
          </a:bodyPr>
          <a:lstStyle/>
          <a:p>
            <a:r>
              <a:rPr lang="en-US" i="1" dirty="0"/>
              <a:t>SA</a:t>
            </a:r>
            <a:r>
              <a:rPr lang="ru-RU" i="1" dirty="0"/>
              <a:t> =</a:t>
            </a:r>
            <a:r>
              <a:rPr lang="en-US" i="1" dirty="0"/>
              <a:t>SB</a:t>
            </a:r>
            <a:r>
              <a:rPr lang="ru-RU" i="1" dirty="0"/>
              <a:t>, значит </a:t>
            </a:r>
            <a:endParaRPr lang="ru-RU" dirty="0"/>
          </a:p>
          <a:p>
            <a:r>
              <a:rPr lang="ru-RU" i="1" dirty="0"/>
              <a:t>∆</a:t>
            </a:r>
            <a:r>
              <a:rPr lang="en-US" i="1" dirty="0"/>
              <a:t>ASH</a:t>
            </a:r>
            <a:r>
              <a:rPr lang="ru-RU" i="1" dirty="0"/>
              <a:t> = ∆</a:t>
            </a:r>
            <a:r>
              <a:rPr lang="en-US" i="1" dirty="0"/>
              <a:t>BSH</a:t>
            </a:r>
            <a:r>
              <a:rPr lang="ru-RU" i="1" dirty="0"/>
              <a:t>(по катету и гипотенузе), значит</a:t>
            </a:r>
            <a:endParaRPr lang="ru-RU" dirty="0"/>
          </a:p>
          <a:p>
            <a:r>
              <a:rPr lang="en-US" i="1" dirty="0"/>
              <a:t>AH = BH,</a:t>
            </a:r>
            <a:r>
              <a:rPr lang="ru-RU" i="1" dirty="0"/>
              <a:t> значит</a:t>
            </a:r>
            <a:endParaRPr lang="ru-RU" dirty="0"/>
          </a:p>
          <a:p>
            <a:r>
              <a:rPr lang="en-US" i="1" dirty="0"/>
              <a:t>H</a:t>
            </a:r>
            <a:r>
              <a:rPr lang="ru-RU" i="1" dirty="0"/>
              <a:t> лежит на серединном перпендикуляре к ребру АВ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17646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122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1846" y="311679"/>
            <a:ext cx="5325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/>
              <a:t>Если в пирамиде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83" y="1284292"/>
            <a:ext cx="23194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</a:t>
            </a:r>
            <a:r>
              <a:rPr lang="ru-RU" sz="2800" b="1" i="1" dirty="0"/>
              <a:t>ва боковых ребра равны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284292"/>
            <a:ext cx="30275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два боковых ребра </a:t>
            </a:r>
            <a:r>
              <a:rPr lang="ru-RU" sz="2800" b="1" i="1" dirty="0" err="1" smtClean="0"/>
              <a:t>равнонаклонены</a:t>
            </a:r>
            <a:r>
              <a:rPr lang="ru-RU" sz="2800" b="1" i="1" dirty="0" smtClean="0"/>
              <a:t> к плоскости основания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96136" y="1095486"/>
            <a:ext cx="3223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д</a:t>
            </a:r>
            <a:r>
              <a:rPr lang="ru-RU" sz="2800" b="1" i="1" dirty="0" smtClean="0"/>
              <a:t>ва </a:t>
            </a:r>
            <a:r>
              <a:rPr lang="ru-RU" sz="2800" b="1" i="1" dirty="0"/>
              <a:t>боковых ребра составляют с высотой пирамиды равные углы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1980" y="4005064"/>
            <a:ext cx="4975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то основание высоты лежит на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451976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/>
              <a:t>с</a:t>
            </a:r>
            <a:r>
              <a:rPr lang="ru-RU" sz="2800" b="1" i="1" dirty="0" smtClean="0"/>
              <a:t>ерединном </a:t>
            </a:r>
            <a:r>
              <a:rPr lang="ru-RU" sz="2800" b="1" i="1" dirty="0"/>
              <a:t>перпендикуляре к общему ребру основания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73043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1846" y="311679"/>
            <a:ext cx="5325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/>
              <a:t>Если в пирамиде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83" y="1284292"/>
            <a:ext cx="23194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Все</a:t>
            </a:r>
            <a:r>
              <a:rPr lang="ru-RU" sz="2800" b="1" i="1" dirty="0" smtClean="0"/>
              <a:t> боковые </a:t>
            </a:r>
            <a:r>
              <a:rPr lang="ru-RU" sz="2800" b="1" i="1" dirty="0"/>
              <a:t>ребра равны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284292"/>
            <a:ext cx="30275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Все</a:t>
            </a:r>
            <a:r>
              <a:rPr lang="ru-RU" sz="2800" b="1" i="1" dirty="0" smtClean="0"/>
              <a:t> боковые ребра </a:t>
            </a:r>
            <a:r>
              <a:rPr lang="ru-RU" sz="2800" b="1" i="1" dirty="0" err="1" smtClean="0"/>
              <a:t>равнонаклонены</a:t>
            </a:r>
            <a:r>
              <a:rPr lang="ru-RU" sz="2800" b="1" i="1" dirty="0" smtClean="0"/>
              <a:t> к плоскости основания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96136" y="1095486"/>
            <a:ext cx="3223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Все</a:t>
            </a:r>
            <a:r>
              <a:rPr lang="ru-RU" sz="2800" b="1" i="1" dirty="0" smtClean="0"/>
              <a:t> боковые </a:t>
            </a:r>
            <a:r>
              <a:rPr lang="ru-RU" sz="2800" b="1" i="1" dirty="0"/>
              <a:t>ребра составляют с высотой пирамиды равные углы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1980" y="4005064"/>
            <a:ext cx="4632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то основание высоты </a:t>
            </a:r>
            <a:r>
              <a:rPr lang="ru-RU" sz="2800" dirty="0" smtClean="0"/>
              <a:t>лежит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451976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в центре описанной окружности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64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6858" y="1952525"/>
            <a:ext cx="3816424" cy="36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59973" y="548680"/>
            <a:ext cx="4003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/>
              <a:t>Если в пирамиде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244639"/>
            <a:ext cx="77151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/>
              <a:t>д</a:t>
            </a:r>
            <a:r>
              <a:rPr lang="ru-RU" sz="4000" b="1" i="1" dirty="0" smtClean="0"/>
              <a:t>ве </a:t>
            </a:r>
            <a:r>
              <a:rPr lang="ru-RU" sz="4000" b="1" i="1" dirty="0"/>
              <a:t>высоты боковых грани равны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32856"/>
            <a:ext cx="40069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/>
              <a:t>SK</a:t>
            </a:r>
            <a:r>
              <a:rPr lang="ru-RU" sz="3200" i="1" dirty="0"/>
              <a:t> = </a:t>
            </a:r>
            <a:r>
              <a:rPr lang="en-US" sz="3200" i="1" dirty="0"/>
              <a:t>SM</a:t>
            </a:r>
            <a:r>
              <a:rPr lang="ru-RU" sz="3200" i="1" dirty="0"/>
              <a:t>, </a:t>
            </a:r>
            <a:endParaRPr lang="ru-RU" sz="3200" dirty="0"/>
          </a:p>
          <a:p>
            <a:r>
              <a:rPr lang="ru-RU" sz="3200" i="1" dirty="0"/>
              <a:t>значит ∆</a:t>
            </a:r>
            <a:r>
              <a:rPr lang="en-US" sz="3200" i="1" dirty="0"/>
              <a:t>SKH</a:t>
            </a:r>
            <a:r>
              <a:rPr lang="ru-RU" sz="3200" i="1" dirty="0"/>
              <a:t> = ∆</a:t>
            </a:r>
            <a:r>
              <a:rPr lang="en-US" sz="3200" i="1" dirty="0"/>
              <a:t>SMH</a:t>
            </a:r>
            <a:r>
              <a:rPr lang="ru-RU" sz="3200" i="1" dirty="0"/>
              <a:t>(по катету и гипотенузе),</a:t>
            </a:r>
            <a:endParaRPr lang="ru-RU" sz="3200" dirty="0"/>
          </a:p>
          <a:p>
            <a:r>
              <a:rPr lang="ru-RU" sz="3200" i="1" dirty="0"/>
              <a:t> отсюда </a:t>
            </a:r>
            <a:r>
              <a:rPr lang="en-US" sz="3200" i="1" dirty="0"/>
              <a:t>KH</a:t>
            </a:r>
            <a:r>
              <a:rPr lang="ru-RU" sz="3200" i="1" dirty="0"/>
              <a:t> = </a:t>
            </a:r>
            <a:r>
              <a:rPr lang="en-US" sz="3200" i="1" dirty="0"/>
              <a:t>MH</a:t>
            </a:r>
            <a:r>
              <a:rPr lang="ru-RU" sz="3200" i="1" dirty="0"/>
              <a:t>, </a:t>
            </a:r>
            <a:r>
              <a:rPr lang="en-US" sz="3200" i="1" dirty="0"/>
              <a:t>HK</a:t>
            </a:r>
            <a:r>
              <a:rPr lang="ru-RU" sz="3200" i="1" dirty="0"/>
              <a:t> ┴</a:t>
            </a:r>
            <a:r>
              <a:rPr lang="en-US" sz="3200" i="1" dirty="0"/>
              <a:t>AB</a:t>
            </a:r>
            <a:r>
              <a:rPr lang="ru-RU" sz="3200" i="1" dirty="0"/>
              <a:t>, </a:t>
            </a:r>
            <a:r>
              <a:rPr lang="en-US" sz="3200" i="1" dirty="0"/>
              <a:t>HM</a:t>
            </a:r>
            <a:r>
              <a:rPr lang="ru-RU" sz="3200" i="1" dirty="0"/>
              <a:t>┴ </a:t>
            </a:r>
            <a:r>
              <a:rPr lang="en-US" sz="3200" i="1" dirty="0"/>
              <a:t>BC</a:t>
            </a:r>
            <a:r>
              <a:rPr lang="ru-RU" sz="3200" i="1" dirty="0"/>
              <a:t>, </a:t>
            </a:r>
            <a:endParaRPr lang="ru-RU" sz="3200" dirty="0"/>
          </a:p>
          <a:p>
            <a:r>
              <a:rPr lang="ru-RU" sz="3200" i="1" dirty="0"/>
              <a:t>значит Н лежит на биссектрисе ∟А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27753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24883"/>
            <a:ext cx="47692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Если в пирамиде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1772816"/>
            <a:ext cx="23762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д</a:t>
            </a:r>
            <a:r>
              <a:rPr lang="ru-RU" sz="2800" b="1" i="1" dirty="0" smtClean="0"/>
              <a:t>ва </a:t>
            </a:r>
            <a:r>
              <a:rPr lang="ru-RU" sz="2800" b="1" i="1" dirty="0"/>
              <a:t>двугранных угла при основании равны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72816"/>
            <a:ext cx="23409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две высоты боковых грани равны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1634316"/>
            <a:ext cx="2448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б</a:t>
            </a:r>
            <a:r>
              <a:rPr lang="ru-RU" sz="2800" b="1" i="1" dirty="0" smtClean="0"/>
              <a:t>оковое </a:t>
            </a:r>
            <a:r>
              <a:rPr lang="ru-RU" sz="2800" b="1" i="1" dirty="0"/>
              <a:t>ребро составляет равные углы с ребрами основания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5779" y="4221088"/>
            <a:ext cx="4983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то основание высоты лежит на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008685"/>
            <a:ext cx="6692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/>
              <a:t>б</a:t>
            </a:r>
            <a:r>
              <a:rPr lang="ru-RU" sz="3200" b="1" i="1" dirty="0" smtClean="0"/>
              <a:t>иссектрисе </a:t>
            </a:r>
            <a:r>
              <a:rPr lang="ru-RU" sz="3200" b="1" i="1" dirty="0"/>
              <a:t>общего угла основания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426609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24883"/>
            <a:ext cx="47692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Если в пирамиде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1772816"/>
            <a:ext cx="23762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Все</a:t>
            </a:r>
            <a:r>
              <a:rPr lang="ru-RU" sz="2800" b="1" i="1" dirty="0" smtClean="0"/>
              <a:t> двугранные углы </a:t>
            </a:r>
            <a:r>
              <a:rPr lang="ru-RU" sz="2800" b="1" i="1" dirty="0"/>
              <a:t>при основании равны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72816"/>
            <a:ext cx="23409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Все</a:t>
            </a:r>
            <a:r>
              <a:rPr lang="ru-RU" sz="2800" b="1" i="1" dirty="0" smtClean="0"/>
              <a:t> высоты </a:t>
            </a:r>
            <a:r>
              <a:rPr lang="ru-RU" sz="2800" b="1" i="1" dirty="0"/>
              <a:t>боковых грани равны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1634316"/>
            <a:ext cx="24482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Все</a:t>
            </a:r>
            <a:r>
              <a:rPr lang="ru-RU" sz="2800" b="1" i="1" dirty="0" smtClean="0"/>
              <a:t> боковые ребра составляют </a:t>
            </a:r>
            <a:r>
              <a:rPr lang="ru-RU" sz="2800" b="1" i="1" dirty="0"/>
              <a:t>равные углы с ребрами основания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5779" y="4221088"/>
            <a:ext cx="4983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то основание высоты лежит на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008685"/>
            <a:ext cx="6262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в центре вписанной окружности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502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35996"/>
            <a:ext cx="3686994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17740" y="476671"/>
            <a:ext cx="4382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/>
              <a:t>Если в пирамиде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412776"/>
            <a:ext cx="7035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/>
              <a:t>б</a:t>
            </a:r>
            <a:r>
              <a:rPr lang="ru-RU" sz="2800" b="1" i="1" dirty="0" smtClean="0"/>
              <a:t>оковая </a:t>
            </a:r>
            <a:r>
              <a:rPr lang="ru-RU" sz="2800" b="1" i="1" dirty="0"/>
              <a:t>грань перпендикулярна </a:t>
            </a:r>
            <a:r>
              <a:rPr lang="ru-RU" sz="2800" b="1" i="1" dirty="0" smtClean="0"/>
              <a:t>основанию,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068960"/>
            <a:ext cx="45523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</a:t>
            </a:r>
            <a:r>
              <a:rPr lang="ru-RU" sz="2800" dirty="0" smtClean="0"/>
              <a:t>о </a:t>
            </a:r>
            <a:r>
              <a:rPr lang="ru-RU" sz="2800" b="1" i="1" dirty="0" smtClean="0"/>
              <a:t>высота </a:t>
            </a:r>
            <a:r>
              <a:rPr lang="ru-RU" sz="2800" b="1" i="1" dirty="0"/>
              <a:t>пирамиды – высота этой боковой грани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6622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9547341"/>
              </p:ext>
            </p:extLst>
          </p:nvPr>
        </p:nvGraphicFramePr>
        <p:xfrm>
          <a:off x="251520" y="908720"/>
          <a:ext cx="4536503" cy="4421857"/>
        </p:xfrm>
        <a:graphic>
          <a:graphicData uri="http://schemas.openxmlformats.org/presentationml/2006/ole">
            <p:oleObj spid="_x0000_s5126" name="Точечный рисунок" r:id="rId3" imgW="3847619" imgH="2905531" progId="PBrush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692696"/>
            <a:ext cx="3096344" cy="566738"/>
          </a:xfrm>
        </p:spPr>
        <p:txBody>
          <a:bodyPr/>
          <a:lstStyle/>
          <a:p>
            <a:r>
              <a:rPr lang="ru-RU" dirty="0"/>
              <a:t>Найти высоту пирамиды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76056" y="1340768"/>
            <a:ext cx="3326160" cy="2952328"/>
          </a:xfrm>
        </p:spPr>
        <p:txBody>
          <a:bodyPr/>
          <a:lstStyle/>
          <a:p>
            <a:r>
              <a:rPr lang="ru-RU" sz="2000" i="1" dirty="0"/>
              <a:t>Решение:</a:t>
            </a:r>
          </a:p>
          <a:p>
            <a:r>
              <a:rPr lang="en-US" sz="2000" i="1" dirty="0"/>
              <a:t>SA</a:t>
            </a:r>
            <a:r>
              <a:rPr lang="ru-RU" sz="2000" i="1" dirty="0"/>
              <a:t> = </a:t>
            </a:r>
            <a:r>
              <a:rPr lang="en-US" sz="2000" i="1" dirty="0"/>
              <a:t>SB</a:t>
            </a:r>
            <a:r>
              <a:rPr lang="ru-RU" sz="2000" i="1" dirty="0"/>
              <a:t> = </a:t>
            </a:r>
            <a:r>
              <a:rPr lang="en-US" sz="2000" i="1" dirty="0"/>
              <a:t>SC </a:t>
            </a:r>
            <a:r>
              <a:rPr lang="ru-RU" sz="2000" i="1" dirty="0"/>
              <a:t>,значит  </a:t>
            </a:r>
            <a:r>
              <a:rPr lang="en-US" sz="2000" i="1" dirty="0"/>
              <a:t>H</a:t>
            </a:r>
            <a:r>
              <a:rPr lang="ru-RU" sz="2000" i="1" dirty="0"/>
              <a:t> –центр описанной окружности ∆ </a:t>
            </a:r>
            <a:r>
              <a:rPr lang="en-US" sz="2000" i="1" dirty="0"/>
              <a:t>AB</a:t>
            </a:r>
            <a:r>
              <a:rPr lang="ru-RU" sz="2000" i="1" dirty="0"/>
              <a:t>С; </a:t>
            </a:r>
          </a:p>
          <a:p>
            <a:r>
              <a:rPr lang="ru-RU" sz="2000" i="1" dirty="0"/>
              <a:t>∆ </a:t>
            </a:r>
            <a:r>
              <a:rPr lang="en-US" sz="2000" i="1" dirty="0"/>
              <a:t>AB</a:t>
            </a:r>
            <a:r>
              <a:rPr lang="ru-RU" sz="2000" i="1" dirty="0"/>
              <a:t>С – прямоугольный, значит Н – середина гипотенузы АВ;</a:t>
            </a:r>
          </a:p>
          <a:p>
            <a:r>
              <a:rPr lang="ru-RU" sz="2000" i="1" dirty="0"/>
              <a:t>По теореме Пифагора для ∆ </a:t>
            </a:r>
            <a:r>
              <a:rPr lang="en-US" sz="2000" i="1" dirty="0"/>
              <a:t>A</a:t>
            </a:r>
            <a:r>
              <a:rPr lang="ru-RU" sz="2000" i="1" dirty="0"/>
              <a:t>Н</a:t>
            </a:r>
            <a:r>
              <a:rPr lang="en-US" sz="2000" i="1" dirty="0"/>
              <a:t>S SH</a:t>
            </a:r>
            <a:r>
              <a:rPr lang="ru-RU" sz="2000" i="1" dirty="0"/>
              <a:t> = 12 см.</a:t>
            </a:r>
          </a:p>
          <a:p>
            <a:r>
              <a:rPr lang="ru-RU" sz="2000" i="1" dirty="0"/>
              <a:t>Ответ: высота </a:t>
            </a:r>
            <a:r>
              <a:rPr lang="en-US" sz="2000" i="1" dirty="0"/>
              <a:t>SH</a:t>
            </a:r>
            <a:r>
              <a:rPr lang="ru-RU" sz="2000" i="1" dirty="0"/>
              <a:t> = 12 см</a:t>
            </a:r>
          </a:p>
          <a:p>
            <a:r>
              <a:rPr lang="ru-RU" sz="20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551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xmlns="" val="2288506734"/>
              </p:ext>
            </p:extLst>
          </p:nvPr>
        </p:nvGraphicFramePr>
        <p:xfrm>
          <a:off x="611560" y="404664"/>
          <a:ext cx="6408712" cy="5974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11973"/>
                <a:gridCol w="996739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Тема сегодняшнего урока: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Главный объект урока: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Главный вопрос урока: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Оценка, которую я ставлю себе за понимание темы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Для успешного решения задач по этой теме мне надо повторить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1)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2)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3)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1631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4400" dirty="0"/>
              <a:t>1) доказать оставшиеся случаи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4400" dirty="0"/>
              <a:t>2) в задачах №245, 246, 249, 250 сделать чертежи.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58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нятие вектора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Салют">
  <a:themeElements>
    <a:clrScheme name="Салют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Салют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реугольники 9 класс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Понятие вектора</Template>
  <TotalTime>72</TotalTime>
  <Words>390</Words>
  <Application>Microsoft Office PowerPoint</Application>
  <PresentationFormat>Экран (4:3)</PresentationFormat>
  <Paragraphs>79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Понятие вектора</vt:lpstr>
      <vt:lpstr>Облака</vt:lpstr>
      <vt:lpstr>Пастель</vt:lpstr>
      <vt:lpstr>Салют</vt:lpstr>
      <vt:lpstr>треугольники 9 класс</vt:lpstr>
      <vt:lpstr>Точечный рисунок</vt:lpstr>
      <vt:lpstr>Решение ключевых задач  по теме  ПИРАМИДА </vt:lpstr>
      <vt:lpstr>Повторим теорию</vt:lpstr>
      <vt:lpstr>КАК построить высоту пирамиды?</vt:lpstr>
      <vt:lpstr>Главный вопрос в задачах с пирамидой</vt:lpstr>
      <vt:lpstr>Если в пирамиде  два боковых ребра равны </vt:lpstr>
      <vt:lpstr>Слайд 6</vt:lpstr>
      <vt:lpstr>Слайд 7</vt:lpstr>
      <vt:lpstr>Слайд 8</vt:lpstr>
      <vt:lpstr>Слайд 9</vt:lpstr>
      <vt:lpstr>Слайд 10</vt:lpstr>
      <vt:lpstr>Слайд 11</vt:lpstr>
      <vt:lpstr>Найти высоту пирамиды </vt:lpstr>
      <vt:lpstr>Слайд 13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ключевых задач  по теме  ПИРАМИДА </dc:title>
  <dc:creator>admin</dc:creator>
  <cp:lastModifiedBy>work</cp:lastModifiedBy>
  <cp:revision>10</cp:revision>
  <dcterms:created xsi:type="dcterms:W3CDTF">2015-01-29T17:21:24Z</dcterms:created>
  <dcterms:modified xsi:type="dcterms:W3CDTF">2016-11-15T05:15:07Z</dcterms:modified>
</cp:coreProperties>
</file>